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76" r:id="rId12"/>
    <p:sldId id="284" r:id="rId13"/>
    <p:sldId id="285" r:id="rId14"/>
    <p:sldId id="287" r:id="rId15"/>
    <p:sldId id="286"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307" r:id="rId36"/>
    <p:sldId id="308" r:id="rId37"/>
    <p:sldId id="309" r:id="rId38"/>
    <p:sldId id="310" r:id="rId39"/>
    <p:sldId id="311" r:id="rId40"/>
    <p:sldId id="312" r:id="rId41"/>
    <p:sldId id="313" r:id="rId42"/>
    <p:sldId id="314" r:id="rId43"/>
    <p:sldId id="316" r:id="rId44"/>
    <p:sldId id="315" r:id="rId45"/>
    <p:sldId id="317" r:id="rId46"/>
    <p:sldId id="318" r:id="rId47"/>
    <p:sldId id="319" r:id="rId48"/>
    <p:sldId id="320" r:id="rId49"/>
    <p:sldId id="321" r:id="rId50"/>
    <p:sldId id="322" r:id="rId51"/>
    <p:sldId id="323" r:id="rId52"/>
    <p:sldId id="324" r:id="rId53"/>
    <p:sldId id="325" r:id="rId54"/>
    <p:sldId id="326" r:id="rId55"/>
    <p:sldId id="277" r:id="rId56"/>
    <p:sldId id="278" r:id="rId57"/>
    <p:sldId id="279" r:id="rId58"/>
    <p:sldId id="280" r:id="rId59"/>
    <p:sldId id="266" r:id="rId60"/>
    <p:sldId id="267" r:id="rId61"/>
    <p:sldId id="268" r:id="rId62"/>
    <p:sldId id="269" r:id="rId63"/>
    <p:sldId id="270" r:id="rId64"/>
    <p:sldId id="271" r:id="rId65"/>
    <p:sldId id="272" r:id="rId66"/>
    <p:sldId id="273" r:id="rId67"/>
    <p:sldId id="274" r:id="rId68"/>
    <p:sldId id="275" r:id="rId69"/>
    <p:sldId id="281" r:id="rId70"/>
    <p:sldId id="282" r:id="rId71"/>
    <p:sldId id="283" r:id="rId72"/>
    <p:sldId id="327" r:id="rId73"/>
    <p:sldId id="328"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72"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B32637EA-B2F5-4392-B777-C6374928EF19}" type="datetimeFigureOut">
              <a:rPr lang="en-IN" smtClean="0"/>
              <a:t>13-09-2024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56FFEB-E733-49B5-84B9-A98CAE34865D}" type="slidenum">
              <a:rPr lang="en-IN" smtClean="0"/>
              <a:t>‹#›</a:t>
            </a:fld>
            <a:endParaRPr lang="en-IN"/>
          </a:p>
        </p:txBody>
      </p:sp>
    </p:spTree>
    <p:extLst>
      <p:ext uri="{BB962C8B-B14F-4D97-AF65-F5344CB8AC3E}">
        <p14:creationId xmlns:p14="http://schemas.microsoft.com/office/powerpoint/2010/main" val="5041388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32637EA-B2F5-4392-B777-C6374928EF19}" type="datetimeFigureOut">
              <a:rPr lang="en-IN" smtClean="0"/>
              <a:t>13-09-2024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56FFEB-E733-49B5-84B9-A98CAE34865D}" type="slidenum">
              <a:rPr lang="en-IN" smtClean="0"/>
              <a:t>‹#›</a:t>
            </a:fld>
            <a:endParaRPr lang="en-IN"/>
          </a:p>
        </p:txBody>
      </p:sp>
    </p:spTree>
    <p:extLst>
      <p:ext uri="{BB962C8B-B14F-4D97-AF65-F5344CB8AC3E}">
        <p14:creationId xmlns:p14="http://schemas.microsoft.com/office/powerpoint/2010/main" val="4075814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32637EA-B2F5-4392-B777-C6374928EF19}" type="datetimeFigureOut">
              <a:rPr lang="en-IN" smtClean="0"/>
              <a:t>13-09-2024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56FFEB-E733-49B5-84B9-A98CAE34865D}" type="slidenum">
              <a:rPr lang="en-IN" smtClean="0"/>
              <a:t>‹#›</a:t>
            </a:fld>
            <a:endParaRPr lang="en-IN"/>
          </a:p>
        </p:txBody>
      </p:sp>
    </p:spTree>
    <p:extLst>
      <p:ext uri="{BB962C8B-B14F-4D97-AF65-F5344CB8AC3E}">
        <p14:creationId xmlns:p14="http://schemas.microsoft.com/office/powerpoint/2010/main" val="2837165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32637EA-B2F5-4392-B777-C6374928EF19}" type="datetimeFigureOut">
              <a:rPr lang="en-IN" smtClean="0"/>
              <a:t>13-09-2024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56FFEB-E733-49B5-84B9-A98CAE34865D}" type="slidenum">
              <a:rPr lang="en-IN" smtClean="0"/>
              <a:t>‹#›</a:t>
            </a:fld>
            <a:endParaRPr lang="en-IN"/>
          </a:p>
        </p:txBody>
      </p:sp>
    </p:spTree>
    <p:extLst>
      <p:ext uri="{BB962C8B-B14F-4D97-AF65-F5344CB8AC3E}">
        <p14:creationId xmlns:p14="http://schemas.microsoft.com/office/powerpoint/2010/main" val="1732606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32637EA-B2F5-4392-B777-C6374928EF19}" type="datetimeFigureOut">
              <a:rPr lang="en-IN" smtClean="0"/>
              <a:t>13-09-2024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56FFEB-E733-49B5-84B9-A98CAE34865D}" type="slidenum">
              <a:rPr lang="en-IN" smtClean="0"/>
              <a:t>‹#›</a:t>
            </a:fld>
            <a:endParaRPr lang="en-IN"/>
          </a:p>
        </p:txBody>
      </p:sp>
    </p:spTree>
    <p:extLst>
      <p:ext uri="{BB962C8B-B14F-4D97-AF65-F5344CB8AC3E}">
        <p14:creationId xmlns:p14="http://schemas.microsoft.com/office/powerpoint/2010/main" val="3207709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B32637EA-B2F5-4392-B777-C6374928EF19}" type="datetimeFigureOut">
              <a:rPr lang="en-IN" smtClean="0"/>
              <a:t>13-09-2024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256FFEB-E733-49B5-84B9-A98CAE34865D}" type="slidenum">
              <a:rPr lang="en-IN" smtClean="0"/>
              <a:t>‹#›</a:t>
            </a:fld>
            <a:endParaRPr lang="en-IN"/>
          </a:p>
        </p:txBody>
      </p:sp>
    </p:spTree>
    <p:extLst>
      <p:ext uri="{BB962C8B-B14F-4D97-AF65-F5344CB8AC3E}">
        <p14:creationId xmlns:p14="http://schemas.microsoft.com/office/powerpoint/2010/main" val="3233398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B32637EA-B2F5-4392-B777-C6374928EF19}" type="datetimeFigureOut">
              <a:rPr lang="en-IN" smtClean="0"/>
              <a:t>13-09-2024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256FFEB-E733-49B5-84B9-A98CAE34865D}" type="slidenum">
              <a:rPr lang="en-IN" smtClean="0"/>
              <a:t>‹#›</a:t>
            </a:fld>
            <a:endParaRPr lang="en-IN"/>
          </a:p>
        </p:txBody>
      </p:sp>
    </p:spTree>
    <p:extLst>
      <p:ext uri="{BB962C8B-B14F-4D97-AF65-F5344CB8AC3E}">
        <p14:creationId xmlns:p14="http://schemas.microsoft.com/office/powerpoint/2010/main" val="4008940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B32637EA-B2F5-4392-B777-C6374928EF19}" type="datetimeFigureOut">
              <a:rPr lang="en-IN" smtClean="0"/>
              <a:t>13-09-2024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256FFEB-E733-49B5-84B9-A98CAE34865D}" type="slidenum">
              <a:rPr lang="en-IN" smtClean="0"/>
              <a:t>‹#›</a:t>
            </a:fld>
            <a:endParaRPr lang="en-IN"/>
          </a:p>
        </p:txBody>
      </p:sp>
    </p:spTree>
    <p:extLst>
      <p:ext uri="{BB962C8B-B14F-4D97-AF65-F5344CB8AC3E}">
        <p14:creationId xmlns:p14="http://schemas.microsoft.com/office/powerpoint/2010/main" val="1452639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2637EA-B2F5-4392-B777-C6374928EF19}" type="datetimeFigureOut">
              <a:rPr lang="en-IN" smtClean="0"/>
              <a:t>13-09-2024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256FFEB-E733-49B5-84B9-A98CAE34865D}" type="slidenum">
              <a:rPr lang="en-IN" smtClean="0"/>
              <a:t>‹#›</a:t>
            </a:fld>
            <a:endParaRPr lang="en-IN"/>
          </a:p>
        </p:txBody>
      </p:sp>
    </p:spTree>
    <p:extLst>
      <p:ext uri="{BB962C8B-B14F-4D97-AF65-F5344CB8AC3E}">
        <p14:creationId xmlns:p14="http://schemas.microsoft.com/office/powerpoint/2010/main" val="1789250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32637EA-B2F5-4392-B777-C6374928EF19}" type="datetimeFigureOut">
              <a:rPr lang="en-IN" smtClean="0"/>
              <a:t>13-09-2024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256FFEB-E733-49B5-84B9-A98CAE34865D}" type="slidenum">
              <a:rPr lang="en-IN" smtClean="0"/>
              <a:t>‹#›</a:t>
            </a:fld>
            <a:endParaRPr lang="en-IN"/>
          </a:p>
        </p:txBody>
      </p:sp>
    </p:spTree>
    <p:extLst>
      <p:ext uri="{BB962C8B-B14F-4D97-AF65-F5344CB8AC3E}">
        <p14:creationId xmlns:p14="http://schemas.microsoft.com/office/powerpoint/2010/main" val="201875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32637EA-B2F5-4392-B777-C6374928EF19}" type="datetimeFigureOut">
              <a:rPr lang="en-IN" smtClean="0"/>
              <a:t>13-09-2024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256FFEB-E733-49B5-84B9-A98CAE34865D}" type="slidenum">
              <a:rPr lang="en-IN" smtClean="0"/>
              <a:t>‹#›</a:t>
            </a:fld>
            <a:endParaRPr lang="en-IN"/>
          </a:p>
        </p:txBody>
      </p:sp>
    </p:spTree>
    <p:extLst>
      <p:ext uri="{BB962C8B-B14F-4D97-AF65-F5344CB8AC3E}">
        <p14:creationId xmlns:p14="http://schemas.microsoft.com/office/powerpoint/2010/main" val="1817323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2637EA-B2F5-4392-B777-C6374928EF19}" type="datetimeFigureOut">
              <a:rPr lang="en-IN" smtClean="0"/>
              <a:t>13-09-2024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56FFEB-E733-49B5-84B9-A98CAE34865D}" type="slidenum">
              <a:rPr lang="en-IN" smtClean="0"/>
              <a:t>‹#›</a:t>
            </a:fld>
            <a:endParaRPr lang="en-IN"/>
          </a:p>
        </p:txBody>
      </p:sp>
    </p:spTree>
    <p:extLst>
      <p:ext uri="{BB962C8B-B14F-4D97-AF65-F5344CB8AC3E}">
        <p14:creationId xmlns:p14="http://schemas.microsoft.com/office/powerpoint/2010/main" val="29197305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Operating System</a:t>
            </a:r>
            <a:endParaRPr lang="en-IN" dirty="0"/>
          </a:p>
        </p:txBody>
      </p:sp>
      <p:sp>
        <p:nvSpPr>
          <p:cNvPr id="3" name="Subtitle 2"/>
          <p:cNvSpPr>
            <a:spLocks noGrp="1"/>
          </p:cNvSpPr>
          <p:nvPr>
            <p:ph type="subTitle" idx="1"/>
          </p:nvPr>
        </p:nvSpPr>
        <p:spPr/>
        <p:txBody>
          <a:bodyPr/>
          <a:lstStyle/>
          <a:p>
            <a:endParaRPr lang="en-IN"/>
          </a:p>
        </p:txBody>
      </p:sp>
    </p:spTree>
    <p:extLst>
      <p:ext uri="{BB962C8B-B14F-4D97-AF65-F5344CB8AC3E}">
        <p14:creationId xmlns:p14="http://schemas.microsoft.com/office/powerpoint/2010/main" val="27925933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2296" y="73152"/>
            <a:ext cx="12280392" cy="6606896"/>
          </a:xfrm>
          <a:prstGeom prst="rect">
            <a:avLst/>
          </a:prstGeom>
        </p:spPr>
      </p:pic>
      <p:pic>
        <p:nvPicPr>
          <p:cNvPr id="5" name="Picture 4"/>
          <p:cNvPicPr>
            <a:picLocks noChangeAspect="1"/>
          </p:cNvPicPr>
          <p:nvPr/>
        </p:nvPicPr>
        <p:blipFill>
          <a:blip r:embed="rId3"/>
          <a:stretch>
            <a:fillRect/>
          </a:stretch>
        </p:blipFill>
        <p:spPr>
          <a:xfrm>
            <a:off x="732676" y="-576822"/>
            <a:ext cx="10726647" cy="8011643"/>
          </a:xfrm>
          <a:prstGeom prst="rect">
            <a:avLst/>
          </a:prstGeom>
        </p:spPr>
      </p:pic>
    </p:spTree>
    <p:extLst>
      <p:ext uri="{BB962C8B-B14F-4D97-AF65-F5344CB8AC3E}">
        <p14:creationId xmlns:p14="http://schemas.microsoft.com/office/powerpoint/2010/main" val="257724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1007346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512064" y="246888"/>
            <a:ext cx="11466577" cy="7163767"/>
          </a:xfrm>
          <a:prstGeom prst="rect">
            <a:avLst/>
          </a:prstGeom>
        </p:spPr>
      </p:pic>
    </p:spTree>
    <p:extLst>
      <p:ext uri="{BB962C8B-B14F-4D97-AF65-F5344CB8AC3E}">
        <p14:creationId xmlns:p14="http://schemas.microsoft.com/office/powerpoint/2010/main" val="3629191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0"/>
            <a:ext cx="12420559" cy="7196876"/>
          </a:xfrm>
          <a:prstGeom prst="rect">
            <a:avLst/>
          </a:prstGeom>
        </p:spPr>
      </p:pic>
    </p:spTree>
    <p:extLst>
      <p:ext uri="{BB962C8B-B14F-4D97-AF65-F5344CB8AC3E}">
        <p14:creationId xmlns:p14="http://schemas.microsoft.com/office/powerpoint/2010/main" val="2747471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399068" y="0"/>
            <a:ext cx="11717518" cy="7434439"/>
          </a:xfrm>
          <a:prstGeom prst="rect">
            <a:avLst/>
          </a:prstGeom>
        </p:spPr>
      </p:pic>
    </p:spTree>
    <p:extLst>
      <p:ext uri="{BB962C8B-B14F-4D97-AF65-F5344CB8AC3E}">
        <p14:creationId xmlns:p14="http://schemas.microsoft.com/office/powerpoint/2010/main" val="1198012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buNone/>
            </a:pPr>
            <a:r>
              <a:rPr lang="en-US" dirty="0" smtClean="0"/>
              <a:t>               </a:t>
            </a:r>
          </a:p>
          <a:p>
            <a:endParaRPr lang="en-US" dirty="0"/>
          </a:p>
          <a:p>
            <a:endParaRPr lang="en-US" dirty="0" smtClean="0"/>
          </a:p>
          <a:p>
            <a:pPr marL="0" indent="0">
              <a:buNone/>
            </a:pPr>
            <a:r>
              <a:rPr lang="en-US" b="1" dirty="0" smtClean="0">
                <a:solidFill>
                  <a:srgbClr val="FF0000"/>
                </a:solidFill>
              </a:rPr>
              <a:t>                        COMPUTER SYSTEM ARCHITECTURE</a:t>
            </a:r>
            <a:endParaRPr lang="en-IN" b="1" dirty="0">
              <a:solidFill>
                <a:srgbClr val="FF0000"/>
              </a:solidFill>
            </a:endParaRPr>
          </a:p>
        </p:txBody>
      </p:sp>
    </p:spTree>
    <p:extLst>
      <p:ext uri="{BB962C8B-B14F-4D97-AF65-F5344CB8AC3E}">
        <p14:creationId xmlns:p14="http://schemas.microsoft.com/office/powerpoint/2010/main" val="48271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410748" y="-919770"/>
            <a:ext cx="15013495" cy="8697539"/>
          </a:xfrm>
          <a:prstGeom prst="rect">
            <a:avLst/>
          </a:prstGeom>
        </p:spPr>
      </p:pic>
    </p:spTree>
    <p:extLst>
      <p:ext uri="{BB962C8B-B14F-4D97-AF65-F5344CB8AC3E}">
        <p14:creationId xmlns:p14="http://schemas.microsoft.com/office/powerpoint/2010/main" val="608554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0" y="0"/>
            <a:ext cx="12054840" cy="6858000"/>
          </a:xfrm>
          <a:prstGeom prst="rect">
            <a:avLst/>
          </a:prstGeom>
        </p:spPr>
      </p:pic>
    </p:spTree>
    <p:extLst>
      <p:ext uri="{BB962C8B-B14F-4D97-AF65-F5344CB8AC3E}">
        <p14:creationId xmlns:p14="http://schemas.microsoft.com/office/powerpoint/2010/main" val="3735533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315485" y="-1076954"/>
            <a:ext cx="14822969" cy="9011908"/>
          </a:xfrm>
          <a:prstGeom prst="rect">
            <a:avLst/>
          </a:prstGeom>
        </p:spPr>
      </p:pic>
    </p:spTree>
    <p:extLst>
      <p:ext uri="{BB962C8B-B14F-4D97-AF65-F5344CB8AC3E}">
        <p14:creationId xmlns:p14="http://schemas.microsoft.com/office/powerpoint/2010/main" val="462837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43429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605411"/>
            <a:ext cx="12192000" cy="8030718"/>
          </a:xfrm>
          <a:prstGeom prst="rect">
            <a:avLst/>
          </a:prstGeom>
        </p:spPr>
      </p:pic>
      <p:sp>
        <p:nvSpPr>
          <p:cNvPr id="2" name="Title 1"/>
          <p:cNvSpPr>
            <a:spLocks noGrp="1"/>
          </p:cNvSpPr>
          <p:nvPr>
            <p:ph type="ctrTitle"/>
          </p:nvPr>
        </p:nvSpPr>
        <p:spPr/>
        <p:txBody>
          <a:bodyPr/>
          <a:lstStyle/>
          <a:p>
            <a:endParaRPr lang="en-IN" dirty="0"/>
          </a:p>
        </p:txBody>
      </p:sp>
      <p:sp>
        <p:nvSpPr>
          <p:cNvPr id="3" name="Subtitle 2"/>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37820159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2"/>
          <a:stretch>
            <a:fillRect/>
          </a:stretch>
        </p:blipFill>
        <p:spPr>
          <a:xfrm>
            <a:off x="-239738" y="0"/>
            <a:ext cx="12675577" cy="6525057"/>
          </a:xfrm>
          <a:prstGeom prst="rect">
            <a:avLst/>
          </a:prstGeom>
        </p:spPr>
      </p:pic>
    </p:spTree>
    <p:extLst>
      <p:ext uri="{BB962C8B-B14F-4D97-AF65-F5344CB8AC3E}">
        <p14:creationId xmlns:p14="http://schemas.microsoft.com/office/powerpoint/2010/main" val="23727304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sz="4800" b="1" dirty="0" smtClean="0">
                <a:solidFill>
                  <a:srgbClr val="FF0000"/>
                </a:solidFill>
              </a:rPr>
              <a:t>Operating System Structure </a:t>
            </a:r>
            <a:endParaRPr lang="en-IN" sz="4800" b="1" dirty="0">
              <a:solidFill>
                <a:srgbClr val="FF0000"/>
              </a:solidFill>
            </a:endParaRPr>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38275938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0" y="0"/>
            <a:ext cx="12192000" cy="6979920"/>
          </a:xfrm>
          <a:prstGeom prst="rect">
            <a:avLst/>
          </a:prstGeom>
        </p:spPr>
      </p:pic>
    </p:spTree>
    <p:extLst>
      <p:ext uri="{BB962C8B-B14F-4D97-AF65-F5344CB8AC3E}">
        <p14:creationId xmlns:p14="http://schemas.microsoft.com/office/powerpoint/2010/main" val="674613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0"/>
            <a:ext cx="13450326" cy="7520558"/>
          </a:xfrm>
          <a:prstGeom prst="rect">
            <a:avLst/>
          </a:prstGeom>
        </p:spPr>
      </p:pic>
    </p:spTree>
    <p:extLst>
      <p:ext uri="{BB962C8B-B14F-4D97-AF65-F5344CB8AC3E}">
        <p14:creationId xmlns:p14="http://schemas.microsoft.com/office/powerpoint/2010/main" val="8180651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0"/>
            <a:ext cx="12085320" cy="6781800"/>
          </a:xfrm>
          <a:prstGeom prst="rect">
            <a:avLst/>
          </a:prstGeom>
        </p:spPr>
      </p:pic>
    </p:spTree>
    <p:extLst>
      <p:ext uri="{BB962C8B-B14F-4D97-AF65-F5344CB8AC3E}">
        <p14:creationId xmlns:p14="http://schemas.microsoft.com/office/powerpoint/2010/main" val="30190023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277379" y="-934059"/>
            <a:ext cx="14746758" cy="8726118"/>
          </a:xfrm>
          <a:prstGeom prst="rect">
            <a:avLst/>
          </a:prstGeom>
        </p:spPr>
      </p:pic>
    </p:spTree>
    <p:extLst>
      <p:ext uri="{BB962C8B-B14F-4D97-AF65-F5344CB8AC3E}">
        <p14:creationId xmlns:p14="http://schemas.microsoft.com/office/powerpoint/2010/main" val="10471273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dirty="0" smtClean="0">
                <a:solidFill>
                  <a:srgbClr val="FF0000"/>
                </a:solidFill>
              </a:rPr>
              <a:t>Operating System Services </a:t>
            </a:r>
            <a:endParaRPr lang="en-IN" dirty="0">
              <a:solidFill>
                <a:srgbClr val="FF0000"/>
              </a:solidFill>
            </a:endParaRPr>
          </a:p>
        </p:txBody>
      </p:sp>
      <p:sp>
        <p:nvSpPr>
          <p:cNvPr id="3" name="Content Placeholder 2"/>
          <p:cNvSpPr>
            <a:spLocks noGrp="1"/>
          </p:cNvSpPr>
          <p:nvPr>
            <p:ph idx="1"/>
          </p:nvPr>
        </p:nvSpPr>
        <p:spPr/>
        <p:txBody>
          <a:bodyPr/>
          <a:lstStyle/>
          <a:p>
            <a:endParaRPr lang="en-IN" dirty="0"/>
          </a:p>
        </p:txBody>
      </p:sp>
    </p:spTree>
    <p:extLst>
      <p:ext uri="{BB962C8B-B14F-4D97-AF65-F5344CB8AC3E}">
        <p14:creationId xmlns:p14="http://schemas.microsoft.com/office/powerpoint/2010/main" val="14414978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963010" y="-762585"/>
            <a:ext cx="14118020" cy="8383170"/>
          </a:xfrm>
          <a:prstGeom prst="rect">
            <a:avLst/>
          </a:prstGeom>
        </p:spPr>
      </p:pic>
    </p:spTree>
    <p:extLst>
      <p:ext uri="{BB962C8B-B14F-4D97-AF65-F5344CB8AC3E}">
        <p14:creationId xmlns:p14="http://schemas.microsoft.com/office/powerpoint/2010/main" val="21055610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863248" y="104311"/>
            <a:ext cx="15918496" cy="6649378"/>
          </a:xfrm>
          <a:prstGeom prst="rect">
            <a:avLst/>
          </a:prstGeom>
        </p:spPr>
      </p:pic>
    </p:spTree>
    <p:extLst>
      <p:ext uri="{BB962C8B-B14F-4D97-AF65-F5344CB8AC3E}">
        <p14:creationId xmlns:p14="http://schemas.microsoft.com/office/powerpoint/2010/main" val="42716897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9168" y="-405348"/>
            <a:ext cx="13870336" cy="7668695"/>
          </a:xfrm>
          <a:prstGeom prst="rect">
            <a:avLst/>
          </a:prstGeom>
        </p:spPr>
      </p:pic>
    </p:spTree>
    <p:extLst>
      <p:ext uri="{BB962C8B-B14F-4D97-AF65-F5344CB8AC3E}">
        <p14:creationId xmlns:p14="http://schemas.microsoft.com/office/powerpoint/2010/main" val="1182063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p:cNvPicPr>
            <a:picLocks noGrp="1" noChangeAspect="1"/>
          </p:cNvPicPr>
          <p:nvPr>
            <p:ph idx="1"/>
          </p:nvPr>
        </p:nvPicPr>
        <p:blipFill>
          <a:blip r:embed="rId2"/>
          <a:stretch>
            <a:fillRect/>
          </a:stretch>
        </p:blipFill>
        <p:spPr>
          <a:xfrm>
            <a:off x="320040" y="0"/>
            <a:ext cx="11713464" cy="6176963"/>
          </a:xfrm>
          <a:prstGeom prst="rect">
            <a:avLst/>
          </a:prstGeom>
        </p:spPr>
      </p:pic>
    </p:spTree>
    <p:extLst>
      <p:ext uri="{BB962C8B-B14F-4D97-AF65-F5344CB8AC3E}">
        <p14:creationId xmlns:p14="http://schemas.microsoft.com/office/powerpoint/2010/main" val="15751238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251597" y="-367243"/>
            <a:ext cx="11688806" cy="7592485"/>
          </a:xfrm>
          <a:prstGeom prst="rect">
            <a:avLst/>
          </a:prstGeom>
        </p:spPr>
      </p:pic>
    </p:spTree>
    <p:extLst>
      <p:ext uri="{BB962C8B-B14F-4D97-AF65-F5344CB8AC3E}">
        <p14:creationId xmlns:p14="http://schemas.microsoft.com/office/powerpoint/2010/main" val="24638562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534326" y="-729243"/>
            <a:ext cx="13260651" cy="8316486"/>
          </a:xfrm>
          <a:prstGeom prst="rect">
            <a:avLst/>
          </a:prstGeom>
        </p:spPr>
      </p:pic>
    </p:spTree>
    <p:extLst>
      <p:ext uri="{BB962C8B-B14F-4D97-AF65-F5344CB8AC3E}">
        <p14:creationId xmlns:p14="http://schemas.microsoft.com/office/powerpoint/2010/main" val="32439725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525064" y="-205295"/>
            <a:ext cx="15242127" cy="7268589"/>
          </a:xfrm>
          <a:prstGeom prst="rect">
            <a:avLst/>
          </a:prstGeom>
        </p:spPr>
      </p:pic>
    </p:spTree>
    <p:extLst>
      <p:ext uri="{BB962C8B-B14F-4D97-AF65-F5344CB8AC3E}">
        <p14:creationId xmlns:p14="http://schemas.microsoft.com/office/powerpoint/2010/main" val="25860401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0"/>
            <a:ext cx="12496800" cy="7787295"/>
          </a:xfrm>
          <a:prstGeom prst="rect">
            <a:avLst/>
          </a:prstGeom>
        </p:spPr>
      </p:pic>
    </p:spTree>
    <p:extLst>
      <p:ext uri="{BB962C8B-B14F-4D97-AF65-F5344CB8AC3E}">
        <p14:creationId xmlns:p14="http://schemas.microsoft.com/office/powerpoint/2010/main" val="873380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0"/>
            <a:ext cx="12252960" cy="7422170"/>
          </a:xfrm>
          <a:prstGeom prst="rect">
            <a:avLst/>
          </a:prstGeom>
        </p:spPr>
      </p:pic>
    </p:spTree>
    <p:extLst>
      <p:ext uri="{BB962C8B-B14F-4D97-AF65-F5344CB8AC3E}">
        <p14:creationId xmlns:p14="http://schemas.microsoft.com/office/powerpoint/2010/main" val="26294221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37254" y="-357716"/>
            <a:ext cx="12117491" cy="7573432"/>
          </a:xfrm>
          <a:prstGeom prst="rect">
            <a:avLst/>
          </a:prstGeom>
        </p:spPr>
      </p:pic>
    </p:spTree>
    <p:extLst>
      <p:ext uri="{BB962C8B-B14F-4D97-AF65-F5344CB8AC3E}">
        <p14:creationId xmlns:p14="http://schemas.microsoft.com/office/powerpoint/2010/main" val="27596003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 y="0"/>
            <a:ext cx="12192000" cy="7317381"/>
          </a:xfrm>
          <a:prstGeom prst="rect">
            <a:avLst/>
          </a:prstGeom>
        </p:spPr>
      </p:pic>
    </p:spTree>
    <p:extLst>
      <p:ext uri="{BB962C8B-B14F-4D97-AF65-F5344CB8AC3E}">
        <p14:creationId xmlns:p14="http://schemas.microsoft.com/office/powerpoint/2010/main" val="40825612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pPr marL="0" indent="0">
              <a:buNone/>
            </a:pPr>
            <a:r>
              <a:rPr lang="en-IN" sz="3600" dirty="0" smtClean="0">
                <a:solidFill>
                  <a:srgbClr val="FF0000"/>
                </a:solidFill>
              </a:rPr>
              <a:t>                 User </a:t>
            </a:r>
            <a:r>
              <a:rPr lang="en-IN" sz="3600" dirty="0">
                <a:solidFill>
                  <a:srgbClr val="FF0000"/>
                </a:solidFill>
              </a:rPr>
              <a:t>Operating System Interface </a:t>
            </a:r>
          </a:p>
        </p:txBody>
      </p:sp>
    </p:spTree>
    <p:extLst>
      <p:ext uri="{BB962C8B-B14F-4D97-AF65-F5344CB8AC3E}">
        <p14:creationId xmlns:p14="http://schemas.microsoft.com/office/powerpoint/2010/main" val="38401848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043984" y="237679"/>
            <a:ext cx="14279968" cy="6382641"/>
          </a:xfrm>
          <a:prstGeom prst="rect">
            <a:avLst/>
          </a:prstGeom>
        </p:spPr>
      </p:pic>
    </p:spTree>
    <p:extLst>
      <p:ext uri="{BB962C8B-B14F-4D97-AF65-F5344CB8AC3E}">
        <p14:creationId xmlns:p14="http://schemas.microsoft.com/office/powerpoint/2010/main" val="18283810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339300" y="-357716"/>
            <a:ext cx="14870600" cy="7573432"/>
          </a:xfrm>
          <a:prstGeom prst="rect">
            <a:avLst/>
          </a:prstGeom>
        </p:spPr>
      </p:pic>
    </p:spTree>
    <p:extLst>
      <p:ext uri="{BB962C8B-B14F-4D97-AF65-F5344CB8AC3E}">
        <p14:creationId xmlns:p14="http://schemas.microsoft.com/office/powerpoint/2010/main" val="4020473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196405" y="-929296"/>
            <a:ext cx="14584810" cy="8716591"/>
          </a:xfrm>
          <a:prstGeom prst="rect">
            <a:avLst/>
          </a:prstGeom>
        </p:spPr>
      </p:pic>
    </p:spTree>
    <p:extLst>
      <p:ext uri="{BB962C8B-B14F-4D97-AF65-F5344CB8AC3E}">
        <p14:creationId xmlns:p14="http://schemas.microsoft.com/office/powerpoint/2010/main" val="42382000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304801" y="365125"/>
            <a:ext cx="11658600" cy="6492875"/>
          </a:xfrm>
          <a:prstGeom prst="rect">
            <a:avLst/>
          </a:prstGeom>
        </p:spPr>
      </p:pic>
    </p:spTree>
    <p:extLst>
      <p:ext uri="{BB962C8B-B14F-4D97-AF65-F5344CB8AC3E}">
        <p14:creationId xmlns:p14="http://schemas.microsoft.com/office/powerpoint/2010/main" val="1638055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0"/>
            <a:ext cx="12191999" cy="6857999"/>
          </a:xfrm>
          <a:prstGeom prst="rect">
            <a:avLst/>
          </a:prstGeom>
        </p:spPr>
      </p:pic>
    </p:spTree>
    <p:extLst>
      <p:ext uri="{BB962C8B-B14F-4D97-AF65-F5344CB8AC3E}">
        <p14:creationId xmlns:p14="http://schemas.microsoft.com/office/powerpoint/2010/main" val="41989670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4" name="Rectangle 3"/>
          <p:cNvSpPr/>
          <p:nvPr/>
        </p:nvSpPr>
        <p:spPr>
          <a:xfrm>
            <a:off x="2377440" y="3244334"/>
            <a:ext cx="8641079" cy="707886"/>
          </a:xfrm>
          <a:prstGeom prst="rect">
            <a:avLst/>
          </a:prstGeom>
        </p:spPr>
        <p:txBody>
          <a:bodyPr wrap="square">
            <a:spAutoFit/>
          </a:bodyPr>
          <a:lstStyle/>
          <a:p>
            <a:r>
              <a:rPr lang="en-IN" sz="4000" b="1" dirty="0">
                <a:solidFill>
                  <a:srgbClr val="FF0000"/>
                </a:solidFill>
                <a:latin typeface="Roboto"/>
              </a:rPr>
              <a:t>What is System Call</a:t>
            </a:r>
            <a:endParaRPr lang="en-IN" sz="4000" b="1" dirty="0">
              <a:solidFill>
                <a:srgbClr val="FF0000"/>
              </a:solidFill>
            </a:endParaRPr>
          </a:p>
        </p:txBody>
      </p:sp>
    </p:spTree>
    <p:extLst>
      <p:ext uri="{BB962C8B-B14F-4D97-AF65-F5344CB8AC3E}">
        <p14:creationId xmlns:p14="http://schemas.microsoft.com/office/powerpoint/2010/main" val="27298929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0" y="152400"/>
            <a:ext cx="12192000" cy="6705599"/>
          </a:xfrm>
          <a:prstGeom prst="rect">
            <a:avLst/>
          </a:prstGeom>
        </p:spPr>
      </p:pic>
    </p:spTree>
    <p:extLst>
      <p:ext uri="{BB962C8B-B14F-4D97-AF65-F5344CB8AC3E}">
        <p14:creationId xmlns:p14="http://schemas.microsoft.com/office/powerpoint/2010/main" val="40707407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757913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2388443" y="1825625"/>
            <a:ext cx="7415114" cy="4351338"/>
          </a:xfrm>
          <a:prstGeom prst="rect">
            <a:avLst/>
          </a:prstGeom>
        </p:spPr>
      </p:pic>
      <p:pic>
        <p:nvPicPr>
          <p:cNvPr id="5" name="Picture 4"/>
          <p:cNvPicPr>
            <a:picLocks noChangeAspect="1"/>
          </p:cNvPicPr>
          <p:nvPr/>
        </p:nvPicPr>
        <p:blipFill>
          <a:blip r:embed="rId3"/>
          <a:stretch>
            <a:fillRect/>
          </a:stretch>
        </p:blipFill>
        <p:spPr>
          <a:xfrm>
            <a:off x="-686747" y="-753059"/>
            <a:ext cx="13565493" cy="8364117"/>
          </a:xfrm>
          <a:prstGeom prst="rect">
            <a:avLst/>
          </a:prstGeom>
        </p:spPr>
      </p:pic>
    </p:spTree>
    <p:extLst>
      <p:ext uri="{BB962C8B-B14F-4D97-AF65-F5344CB8AC3E}">
        <p14:creationId xmlns:p14="http://schemas.microsoft.com/office/powerpoint/2010/main" val="16933289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8202" y="-710190"/>
            <a:ext cx="12155596" cy="8278380"/>
          </a:xfrm>
          <a:prstGeom prst="rect">
            <a:avLst/>
          </a:prstGeom>
        </p:spPr>
      </p:pic>
    </p:spTree>
    <p:extLst>
      <p:ext uri="{BB962C8B-B14F-4D97-AF65-F5344CB8AC3E}">
        <p14:creationId xmlns:p14="http://schemas.microsoft.com/office/powerpoint/2010/main" val="532446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buNone/>
            </a:pPr>
            <a:endParaRPr lang="en-IN" b="1" dirty="0"/>
          </a:p>
          <a:p>
            <a:pPr marL="0" indent="0">
              <a:buNone/>
            </a:pPr>
            <a:endParaRPr lang="en-IN" sz="3600" b="1" dirty="0" smtClean="0">
              <a:solidFill>
                <a:srgbClr val="FF0000"/>
              </a:solidFill>
            </a:endParaRPr>
          </a:p>
          <a:p>
            <a:pPr marL="0" indent="0">
              <a:buNone/>
            </a:pPr>
            <a:r>
              <a:rPr lang="en-IN" sz="3600" b="1" dirty="0">
                <a:solidFill>
                  <a:srgbClr val="FF0000"/>
                </a:solidFill>
              </a:rPr>
              <a:t> </a:t>
            </a:r>
            <a:r>
              <a:rPr lang="en-IN" sz="3600" b="1" dirty="0" smtClean="0">
                <a:solidFill>
                  <a:srgbClr val="FF0000"/>
                </a:solidFill>
              </a:rPr>
              <a:t>                          Types </a:t>
            </a:r>
            <a:r>
              <a:rPr lang="en-IN" sz="3600" b="1" dirty="0">
                <a:solidFill>
                  <a:srgbClr val="FF0000"/>
                </a:solidFill>
              </a:rPr>
              <a:t>of System Call</a:t>
            </a:r>
            <a:endParaRPr lang="en-IN" sz="3600" dirty="0">
              <a:solidFill>
                <a:srgbClr val="FF0000"/>
              </a:solidFill>
            </a:endParaRPr>
          </a:p>
        </p:txBody>
      </p:sp>
    </p:spTree>
    <p:extLst>
      <p:ext uri="{BB962C8B-B14F-4D97-AF65-F5344CB8AC3E}">
        <p14:creationId xmlns:p14="http://schemas.microsoft.com/office/powerpoint/2010/main" val="1881568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96572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2139512" y="-491085"/>
            <a:ext cx="16471024" cy="7840169"/>
          </a:xfrm>
          <a:prstGeom prst="rect">
            <a:avLst/>
          </a:prstGeom>
        </p:spPr>
      </p:pic>
    </p:spTree>
    <p:extLst>
      <p:ext uri="{BB962C8B-B14F-4D97-AF65-F5344CB8AC3E}">
        <p14:creationId xmlns:p14="http://schemas.microsoft.com/office/powerpoint/2010/main" val="15917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567932" y="-110032"/>
            <a:ext cx="15327864" cy="7078063"/>
          </a:xfrm>
          <a:prstGeom prst="rect">
            <a:avLst/>
          </a:prstGeom>
        </p:spPr>
      </p:pic>
    </p:spTree>
    <p:extLst>
      <p:ext uri="{BB962C8B-B14F-4D97-AF65-F5344CB8AC3E}">
        <p14:creationId xmlns:p14="http://schemas.microsoft.com/office/powerpoint/2010/main" val="5149066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9317456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365124"/>
            <a:ext cx="12192000" cy="6157595"/>
          </a:xfrm>
          <a:prstGeom prst="rect">
            <a:avLst/>
          </a:prstGeom>
        </p:spPr>
      </p:pic>
    </p:spTree>
    <p:extLst>
      <p:ext uri="{BB962C8B-B14F-4D97-AF65-F5344CB8AC3E}">
        <p14:creationId xmlns:p14="http://schemas.microsoft.com/office/powerpoint/2010/main" val="42569401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0"/>
            <a:ext cx="12344400" cy="6857999"/>
          </a:xfrm>
          <a:prstGeom prst="rect">
            <a:avLst/>
          </a:prstGeom>
        </p:spPr>
      </p:pic>
    </p:spTree>
    <p:extLst>
      <p:ext uri="{BB962C8B-B14F-4D97-AF65-F5344CB8AC3E}">
        <p14:creationId xmlns:p14="http://schemas.microsoft.com/office/powerpoint/2010/main" val="35278498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0"/>
            <a:ext cx="12192000" cy="6675120"/>
          </a:xfrm>
          <a:prstGeom prst="rect">
            <a:avLst/>
          </a:prstGeom>
        </p:spPr>
      </p:pic>
    </p:spTree>
    <p:extLst>
      <p:ext uri="{BB962C8B-B14F-4D97-AF65-F5344CB8AC3E}">
        <p14:creationId xmlns:p14="http://schemas.microsoft.com/office/powerpoint/2010/main" val="7387298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                            System Programs </a:t>
            </a:r>
            <a:endParaRPr lang="en-IN" b="1" dirty="0">
              <a:solidFill>
                <a:srgbClr val="FF0000"/>
              </a:solidFill>
            </a:endParaRPr>
          </a:p>
        </p:txBody>
      </p:sp>
      <p:sp>
        <p:nvSpPr>
          <p:cNvPr id="3" name="Content Placeholder 2"/>
          <p:cNvSpPr>
            <a:spLocks noGrp="1"/>
          </p:cNvSpPr>
          <p:nvPr>
            <p:ph idx="1"/>
          </p:nvPr>
        </p:nvSpPr>
        <p:spPr/>
        <p:txBody>
          <a:bodyPr/>
          <a:lstStyle/>
          <a:p>
            <a:endParaRPr lang="en-IN" dirty="0"/>
          </a:p>
        </p:txBody>
      </p:sp>
    </p:spTree>
    <p:extLst>
      <p:ext uri="{BB962C8B-B14F-4D97-AF65-F5344CB8AC3E}">
        <p14:creationId xmlns:p14="http://schemas.microsoft.com/office/powerpoint/2010/main" val="28149651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a:t>
            </a:r>
            <a:r>
              <a:rPr lang="en-IN" b="1" dirty="0" smtClean="0">
                <a:solidFill>
                  <a:srgbClr val="FF0000"/>
                </a:solidFill>
              </a:rPr>
              <a:t>MCQ :</a:t>
            </a:r>
            <a:endParaRPr lang="en-IN" b="1" dirty="0">
              <a:solidFill>
                <a:srgbClr val="FF0000"/>
              </a:solidFill>
            </a:endParaRPr>
          </a:p>
        </p:txBody>
      </p:sp>
      <p:sp>
        <p:nvSpPr>
          <p:cNvPr id="42" name="Rectangle 41"/>
          <p:cNvSpPr/>
          <p:nvPr/>
        </p:nvSpPr>
        <p:spPr>
          <a:xfrm>
            <a:off x="146304" y="2442448"/>
            <a:ext cx="11000232" cy="1676741"/>
          </a:xfrm>
          <a:prstGeom prst="rect">
            <a:avLst/>
          </a:prstGeom>
        </p:spPr>
        <p:txBody>
          <a:bodyPr wrap="square">
            <a:spAutoFit/>
          </a:bodyPr>
          <a:lstStyle/>
          <a:p>
            <a:pPr>
              <a:lnSpc>
                <a:spcPct val="107000"/>
              </a:lnSpc>
              <a:spcAft>
                <a:spcPts val="800"/>
              </a:spcAft>
            </a:pPr>
            <a:r>
              <a:rPr lang="en-IN" b="1" dirty="0">
                <a:latin typeface="Times New Roman" panose="02020603050405020304" pitchFamily="18" charset="0"/>
                <a:ea typeface="Times New Roman" panose="02020603050405020304" pitchFamily="18" charset="0"/>
                <a:cs typeface="Times New Roman" panose="02020603050405020304" pitchFamily="18" charset="0"/>
              </a:rPr>
              <a:t>1. Which of the following is the fastest type of storage in a computer system?</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latin typeface="Times New Roman" panose="02020603050405020304" pitchFamily="18" charset="0"/>
                <a:ea typeface="Times New Roman" panose="02020603050405020304" pitchFamily="18" charset="0"/>
                <a:cs typeface="Times New Roman" panose="02020603050405020304" pitchFamily="18" charset="0"/>
              </a:rPr>
              <a:t>A. Hard Disk Drive (HDD)</a:t>
            </a:r>
            <a:br>
              <a:rPr lang="en-IN" dirty="0">
                <a:latin typeface="Times New Roman" panose="02020603050405020304" pitchFamily="18" charset="0"/>
                <a:ea typeface="Times New Roman" panose="02020603050405020304" pitchFamily="18" charset="0"/>
                <a:cs typeface="Times New Roman" panose="02020603050405020304" pitchFamily="18" charset="0"/>
              </a:rPr>
            </a:br>
            <a:r>
              <a:rPr lang="en-IN" dirty="0">
                <a:latin typeface="Times New Roman" panose="02020603050405020304" pitchFamily="18" charset="0"/>
                <a:ea typeface="Times New Roman" panose="02020603050405020304" pitchFamily="18" charset="0"/>
                <a:cs typeface="Times New Roman" panose="02020603050405020304" pitchFamily="18" charset="0"/>
              </a:rPr>
              <a:t>B. Cache Memory</a:t>
            </a:r>
            <a:br>
              <a:rPr lang="en-IN" dirty="0">
                <a:latin typeface="Times New Roman" panose="02020603050405020304" pitchFamily="18" charset="0"/>
                <a:ea typeface="Times New Roman" panose="02020603050405020304" pitchFamily="18" charset="0"/>
                <a:cs typeface="Times New Roman" panose="02020603050405020304" pitchFamily="18" charset="0"/>
              </a:rPr>
            </a:br>
            <a:r>
              <a:rPr lang="en-IN" dirty="0">
                <a:latin typeface="Times New Roman" panose="02020603050405020304" pitchFamily="18" charset="0"/>
                <a:ea typeface="Times New Roman" panose="02020603050405020304" pitchFamily="18" charset="0"/>
                <a:cs typeface="Times New Roman" panose="02020603050405020304" pitchFamily="18" charset="0"/>
              </a:rPr>
              <a:t>C. Solid State Drive (SSD)</a:t>
            </a:r>
            <a:br>
              <a:rPr lang="en-IN" dirty="0">
                <a:latin typeface="Times New Roman" panose="02020603050405020304" pitchFamily="18" charset="0"/>
                <a:ea typeface="Times New Roman" panose="02020603050405020304" pitchFamily="18" charset="0"/>
                <a:cs typeface="Times New Roman" panose="02020603050405020304" pitchFamily="18" charset="0"/>
              </a:rPr>
            </a:br>
            <a:r>
              <a:rPr lang="en-IN" dirty="0">
                <a:latin typeface="Times New Roman" panose="02020603050405020304" pitchFamily="18" charset="0"/>
                <a:ea typeface="Times New Roman" panose="02020603050405020304" pitchFamily="18" charset="0"/>
                <a:cs typeface="Times New Roman" panose="02020603050405020304" pitchFamily="18" charset="0"/>
              </a:rPr>
              <a:t>D. Main Memory (RAM)</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177151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MCQ</a:t>
            </a:r>
            <a:endParaRPr lang="en-IN" dirty="0"/>
          </a:p>
        </p:txBody>
      </p:sp>
      <p:sp>
        <p:nvSpPr>
          <p:cNvPr id="3" name="Content Placeholder 2"/>
          <p:cNvSpPr>
            <a:spLocks noGrp="1"/>
          </p:cNvSpPr>
          <p:nvPr>
            <p:ph idx="1"/>
          </p:nvPr>
        </p:nvSpPr>
        <p:spPr/>
        <p:txBody>
          <a:bodyPr/>
          <a:lstStyle/>
          <a:p>
            <a:r>
              <a:rPr lang="en-IN" b="1" dirty="0"/>
              <a:t>Answer:</a:t>
            </a:r>
            <a:r>
              <a:rPr lang="en-IN" dirty="0"/>
              <a:t> B. Cache Memory</a:t>
            </a:r>
          </a:p>
        </p:txBody>
      </p:sp>
    </p:spTree>
    <p:extLst>
      <p:ext uri="{BB962C8B-B14F-4D97-AF65-F5344CB8AC3E}">
        <p14:creationId xmlns:p14="http://schemas.microsoft.com/office/powerpoint/2010/main" val="11233797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b="1" dirty="0"/>
              <a:t>2</a:t>
            </a:r>
            <a:r>
              <a:rPr lang="en-IN" b="1" dirty="0">
                <a:solidFill>
                  <a:srgbClr val="FF0000"/>
                </a:solidFill>
              </a:rPr>
              <a:t>. Which storage type is most suitable for long-term, large-scale data storage?</a:t>
            </a:r>
            <a:endParaRPr lang="en-IN" dirty="0">
              <a:solidFill>
                <a:srgbClr val="FF0000"/>
              </a:solidFill>
            </a:endParaRPr>
          </a:p>
          <a:p>
            <a:r>
              <a:rPr lang="en-IN" dirty="0"/>
              <a:t>A. Registers</a:t>
            </a:r>
            <a:br>
              <a:rPr lang="en-IN" dirty="0"/>
            </a:br>
            <a:r>
              <a:rPr lang="en-IN" dirty="0"/>
              <a:t>B. Cache Memory</a:t>
            </a:r>
            <a:br>
              <a:rPr lang="en-IN" dirty="0"/>
            </a:br>
            <a:r>
              <a:rPr lang="en-IN" dirty="0"/>
              <a:t>C. Hard Disk Drive (HDD)</a:t>
            </a:r>
            <a:br>
              <a:rPr lang="en-IN" dirty="0"/>
            </a:br>
            <a:r>
              <a:rPr lang="en-IN" dirty="0"/>
              <a:t>D. Main Memory (RAM)</a:t>
            </a:r>
          </a:p>
        </p:txBody>
      </p:sp>
    </p:spTree>
    <p:extLst>
      <p:ext uri="{BB962C8B-B14F-4D97-AF65-F5344CB8AC3E}">
        <p14:creationId xmlns:p14="http://schemas.microsoft.com/office/powerpoint/2010/main" val="28083845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r>
              <a:rPr lang="en-IN" b="1" dirty="0"/>
              <a:t>Answer:</a:t>
            </a:r>
            <a:r>
              <a:rPr lang="en-IN" dirty="0"/>
              <a:t> C. Hard Disk Drive (HDD)</a:t>
            </a:r>
          </a:p>
        </p:txBody>
      </p:sp>
    </p:spTree>
    <p:extLst>
      <p:ext uri="{BB962C8B-B14F-4D97-AF65-F5344CB8AC3E}">
        <p14:creationId xmlns:p14="http://schemas.microsoft.com/office/powerpoint/2010/main" val="33067021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rgbClr val="FF0000"/>
                </a:solidFill>
              </a:rPr>
              <a:t>                    Process and Threads </a:t>
            </a:r>
            <a:endParaRPr lang="en-IN" b="1" dirty="0">
              <a:solidFill>
                <a:srgbClr val="FF0000"/>
              </a:solidFill>
            </a:endParaRPr>
          </a:p>
        </p:txBody>
      </p:sp>
      <p:sp>
        <p:nvSpPr>
          <p:cNvPr id="3" name="Content Placeholder 2"/>
          <p:cNvSpPr>
            <a:spLocks noGrp="1"/>
          </p:cNvSpPr>
          <p:nvPr>
            <p:ph idx="1"/>
          </p:nvPr>
        </p:nvSpPr>
        <p:spPr/>
        <p:txBody>
          <a:bodyPr/>
          <a:lstStyle/>
          <a:p>
            <a:endParaRPr lang="en-IN" dirty="0"/>
          </a:p>
        </p:txBody>
      </p:sp>
    </p:spTree>
    <p:extLst>
      <p:ext uri="{BB962C8B-B14F-4D97-AF65-F5344CB8AC3E}">
        <p14:creationId xmlns:p14="http://schemas.microsoft.com/office/powerpoint/2010/main" val="388358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344064" y="-810217"/>
            <a:ext cx="14880127" cy="8478433"/>
          </a:xfrm>
          <a:prstGeom prst="rect">
            <a:avLst/>
          </a:prstGeom>
        </p:spPr>
      </p:pic>
    </p:spTree>
    <p:extLst>
      <p:ext uri="{BB962C8B-B14F-4D97-AF65-F5344CB8AC3E}">
        <p14:creationId xmlns:p14="http://schemas.microsoft.com/office/powerpoint/2010/main" val="11569962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rgbClr val="FF0000"/>
                </a:solidFill>
              </a:rPr>
              <a:t>Program and Process difference</a:t>
            </a:r>
            <a:endParaRPr lang="en-IN" b="1" dirty="0">
              <a:solidFill>
                <a:srgbClr val="FF0000"/>
              </a:solidFill>
            </a:endParaRPr>
          </a:p>
        </p:txBody>
      </p:sp>
      <p:sp>
        <p:nvSpPr>
          <p:cNvPr id="3" name="Content Placeholder 2"/>
          <p:cNvSpPr>
            <a:spLocks noGrp="1"/>
          </p:cNvSpPr>
          <p:nvPr>
            <p:ph idx="1"/>
          </p:nvPr>
        </p:nvSpPr>
        <p:spPr/>
        <p:txBody>
          <a:bodyPr/>
          <a:lstStyle/>
          <a:p>
            <a:r>
              <a:rPr lang="en-US" b="1" dirty="0"/>
              <a:t>Program</a:t>
            </a:r>
          </a:p>
          <a:p>
            <a:r>
              <a:rPr lang="en-US" b="1" dirty="0"/>
              <a:t>Definition</a:t>
            </a:r>
            <a:r>
              <a:rPr lang="en-US" dirty="0"/>
              <a:t>: A program is a static set of instructions written in a programming language to perform a specific task or solve a particular problem. It is essentially a file or a collection of files that contains executable code, along with data and other resources required to execute that code.</a:t>
            </a:r>
          </a:p>
          <a:p>
            <a:r>
              <a:rPr lang="en-US" b="1" dirty="0"/>
              <a:t>State</a:t>
            </a:r>
            <a:r>
              <a:rPr lang="en-US" dirty="0"/>
              <a:t>: A program is not active; it's just a set of instructions stored on disk (or another storage medium). It remains inert until it is executed.</a:t>
            </a:r>
          </a:p>
          <a:p>
            <a:r>
              <a:rPr lang="en-US" b="1" dirty="0"/>
              <a:t>Example</a:t>
            </a:r>
            <a:r>
              <a:rPr lang="en-US" dirty="0"/>
              <a:t>: A word processor application or a web browser installed on your computer.</a:t>
            </a:r>
          </a:p>
        </p:txBody>
      </p:sp>
    </p:spTree>
    <p:extLst>
      <p:ext uri="{BB962C8B-B14F-4D97-AF65-F5344CB8AC3E}">
        <p14:creationId xmlns:p14="http://schemas.microsoft.com/office/powerpoint/2010/main" val="35394143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FF0000"/>
                </a:solidFill>
              </a:rPr>
              <a:t>Program and Process difference</a:t>
            </a:r>
            <a:endParaRPr lang="en-IN" dirty="0"/>
          </a:p>
        </p:txBody>
      </p:sp>
      <p:sp>
        <p:nvSpPr>
          <p:cNvPr id="4" name="Rectangle 3"/>
          <p:cNvSpPr/>
          <p:nvPr/>
        </p:nvSpPr>
        <p:spPr>
          <a:xfrm>
            <a:off x="838200" y="1945422"/>
            <a:ext cx="10683240" cy="4247317"/>
          </a:xfrm>
          <a:prstGeom prst="rect">
            <a:avLst/>
          </a:prstGeom>
        </p:spPr>
        <p:txBody>
          <a:bodyPr wrap="square">
            <a:spAutoFit/>
          </a:bodyPr>
          <a:lstStyle/>
          <a:p>
            <a:r>
              <a:rPr lang="en-US" b="1" dirty="0"/>
              <a:t>Process</a:t>
            </a:r>
          </a:p>
          <a:p>
            <a:pPr>
              <a:buFont typeface="Arial" panose="020B0604020202020204" pitchFamily="34" charset="0"/>
              <a:buChar char="•"/>
            </a:pPr>
            <a:r>
              <a:rPr lang="en-US" b="1" dirty="0"/>
              <a:t>Definition</a:t>
            </a:r>
            <a:r>
              <a:rPr lang="en-US" dirty="0"/>
              <a:t>: A process is a dynamic entity that represents an instance of a program in execution. It is an active state that includes not only the program code but also the current activity, including the program counter, registers, and variables. A process is essentially the execution of a program</a:t>
            </a:r>
            <a:r>
              <a:rPr lang="en-US" dirty="0" smtClean="0"/>
              <a:t>.</a:t>
            </a:r>
          </a:p>
          <a:p>
            <a:pPr>
              <a:buFont typeface="Arial" panose="020B0604020202020204" pitchFamily="34" charset="0"/>
              <a:buChar char="•"/>
            </a:pPr>
            <a:endParaRPr lang="en-US" dirty="0"/>
          </a:p>
          <a:p>
            <a:pPr>
              <a:buFont typeface="Arial" panose="020B0604020202020204" pitchFamily="34" charset="0"/>
              <a:buChar char="•"/>
            </a:pPr>
            <a:r>
              <a:rPr lang="en-US" b="1" dirty="0"/>
              <a:t>State</a:t>
            </a:r>
            <a:r>
              <a:rPr lang="en-US" dirty="0"/>
              <a:t>: A process is active and exists in memory while the program is running. It includes the code, data, and the execution context (e.g., the CPU registers, memory allocation, and execution status</a:t>
            </a:r>
            <a:r>
              <a:rPr lang="en-US" dirty="0" smtClean="0"/>
              <a:t>).</a:t>
            </a:r>
          </a:p>
          <a:p>
            <a:pPr>
              <a:buFont typeface="Arial" panose="020B0604020202020204" pitchFamily="34" charset="0"/>
              <a:buChar char="•"/>
            </a:pPr>
            <a:endParaRPr lang="en-US" dirty="0"/>
          </a:p>
          <a:p>
            <a:pPr>
              <a:buFont typeface="Arial" panose="020B0604020202020204" pitchFamily="34" charset="0"/>
              <a:buChar char="•"/>
            </a:pPr>
            <a:r>
              <a:rPr lang="en-US" b="1" dirty="0"/>
              <a:t>Example</a:t>
            </a:r>
            <a:r>
              <a:rPr lang="en-US" dirty="0"/>
              <a:t>: When you open a word processor, an instance of the word processor program is loaded into memory, and the operating system manages this as a process. If you open multiple documents simultaneously, each document might be handled by a separate process or by threads within a process</a:t>
            </a:r>
            <a:r>
              <a:rPr lang="en-US" dirty="0" smtClean="0"/>
              <a:t>.</a:t>
            </a:r>
          </a:p>
          <a:p>
            <a:pPr>
              <a:buFont typeface="Arial" panose="020B0604020202020204" pitchFamily="34" charset="0"/>
              <a:buChar char="•"/>
            </a:pPr>
            <a:endParaRPr lang="en-US" dirty="0"/>
          </a:p>
          <a:p>
            <a:pPr>
              <a:buFont typeface="Arial" panose="020B0604020202020204" pitchFamily="34" charset="0"/>
              <a:buChar char="•"/>
            </a:pPr>
            <a:endParaRPr lang="en-US" dirty="0" smtClean="0"/>
          </a:p>
          <a:p>
            <a:pPr>
              <a:buFont typeface="Arial" panose="020B0604020202020204" pitchFamily="34" charset="0"/>
              <a:buChar char="•"/>
            </a:pPr>
            <a:endParaRPr lang="en-US" dirty="0"/>
          </a:p>
          <a:p>
            <a:pPr>
              <a:buFont typeface="Arial" panose="020B0604020202020204" pitchFamily="34" charset="0"/>
              <a:buChar char="•"/>
            </a:pPr>
            <a:endParaRPr lang="en-US" dirty="0"/>
          </a:p>
        </p:txBody>
      </p:sp>
    </p:spTree>
    <p:extLst>
      <p:ext uri="{BB962C8B-B14F-4D97-AF65-F5344CB8AC3E}">
        <p14:creationId xmlns:p14="http://schemas.microsoft.com/office/powerpoint/2010/main" val="11340524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905256" y="201169"/>
            <a:ext cx="11146536" cy="6190488"/>
          </a:xfrm>
          <a:prstGeom prst="rect">
            <a:avLst/>
          </a:prstGeom>
        </p:spPr>
      </p:pic>
    </p:spTree>
    <p:extLst>
      <p:ext uri="{BB962C8B-B14F-4D97-AF65-F5344CB8AC3E}">
        <p14:creationId xmlns:p14="http://schemas.microsoft.com/office/powerpoint/2010/main" val="34158384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95833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100584" y="-283463"/>
            <a:ext cx="12280392" cy="6931152"/>
          </a:xfrm>
          <a:prstGeom prst="rect">
            <a:avLst/>
          </a:prstGeom>
        </p:spPr>
      </p:pic>
    </p:spTree>
    <p:extLst>
      <p:ext uri="{BB962C8B-B14F-4D97-AF65-F5344CB8AC3E}">
        <p14:creationId xmlns:p14="http://schemas.microsoft.com/office/powerpoint/2010/main" val="8276926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0" y="1"/>
            <a:ext cx="12192000" cy="6766560"/>
          </a:xfrm>
          <a:prstGeom prst="rect">
            <a:avLst/>
          </a:prstGeom>
        </p:spPr>
      </p:pic>
    </p:spTree>
    <p:extLst>
      <p:ext uri="{BB962C8B-B14F-4D97-AF65-F5344CB8AC3E}">
        <p14:creationId xmlns:p14="http://schemas.microsoft.com/office/powerpoint/2010/main" val="20088665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5" name="Content Placeholder 4"/>
          <p:cNvPicPr>
            <a:picLocks noGrp="1" noChangeAspect="1"/>
          </p:cNvPicPr>
          <p:nvPr>
            <p:ph idx="1"/>
          </p:nvPr>
        </p:nvPicPr>
        <p:blipFill>
          <a:blip r:embed="rId2"/>
          <a:stretch>
            <a:fillRect/>
          </a:stretch>
        </p:blipFill>
        <p:spPr>
          <a:xfrm>
            <a:off x="0" y="10985"/>
            <a:ext cx="12454128" cy="6684264"/>
          </a:xfrm>
          <a:prstGeom prst="rect">
            <a:avLst/>
          </a:prstGeom>
          <a:solidFill>
            <a:schemeClr val="tx1"/>
          </a:solidFill>
        </p:spPr>
      </p:pic>
      <p:sp>
        <p:nvSpPr>
          <p:cNvPr id="6" name="AutoShape 2" descr="Awesome Total Black Wallpapers - WallpaperAcces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Awesome Total Black Wallpapers - WallpaperAccess"/>
          <p:cNvSpPr>
            <a:spLocks noChangeAspect="1" noChangeArrowheads="1"/>
          </p:cNvSpPr>
          <p:nvPr/>
        </p:nvSpPr>
        <p:spPr bwMode="auto">
          <a:xfrm>
            <a:off x="307975" y="-15481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30" name="Picture 6" descr="Awesome Total Black Wallpapers - WallpaperAcces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66503" y="3833812"/>
            <a:ext cx="2121281" cy="157943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wesome Total Black Wallpapers - WallpaperAcces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55607" y="5760721"/>
            <a:ext cx="2898521" cy="934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1888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0" y="-100584"/>
            <a:ext cx="11914632" cy="7031736"/>
          </a:xfrm>
          <a:prstGeom prst="rect">
            <a:avLst/>
          </a:prstGeom>
        </p:spPr>
      </p:pic>
      <p:pic>
        <p:nvPicPr>
          <p:cNvPr id="3076" name="Picture 4" descr="Awesome Total Black Wallpapers - WallpaperAcces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34983" y="5415724"/>
            <a:ext cx="2779649" cy="1515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87543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Process Control Block (PCB)</a:t>
            </a:r>
          </a:p>
        </p:txBody>
      </p:sp>
      <p:sp>
        <p:nvSpPr>
          <p:cNvPr id="3" name="Content Placeholder 2"/>
          <p:cNvSpPr>
            <a:spLocks noGrp="1"/>
          </p:cNvSpPr>
          <p:nvPr>
            <p:ph idx="1"/>
          </p:nvPr>
        </p:nvSpPr>
        <p:spPr/>
        <p:txBody>
          <a:bodyPr/>
          <a:lstStyle/>
          <a:p>
            <a:r>
              <a:rPr lang="en-US" dirty="0"/>
              <a:t>Every process is represented in the operating system by a process control block, which is also called a task control block.</a:t>
            </a:r>
          </a:p>
          <a:p>
            <a:r>
              <a:rPr lang="en-US" dirty="0"/>
              <a:t>Here, are important components of PCB</a:t>
            </a:r>
          </a:p>
        </p:txBody>
      </p:sp>
    </p:spTree>
    <p:extLst>
      <p:ext uri="{BB962C8B-B14F-4D97-AF65-F5344CB8AC3E}">
        <p14:creationId xmlns:p14="http://schemas.microsoft.com/office/powerpoint/2010/main" val="32602977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PCB</a:t>
            </a:r>
            <a:endParaRPr lang="en-IN" dirty="0"/>
          </a:p>
        </p:txBody>
      </p:sp>
      <p:sp>
        <p:nvSpPr>
          <p:cNvPr id="3" name="Content Placeholder 2"/>
          <p:cNvSpPr>
            <a:spLocks noGrp="1"/>
          </p:cNvSpPr>
          <p:nvPr>
            <p:ph idx="1"/>
          </p:nvPr>
        </p:nvSpPr>
        <p:spPr/>
        <p:txBody>
          <a:bodyPr/>
          <a:lstStyle/>
          <a:p>
            <a:endParaRPr lang="en-IN"/>
          </a:p>
        </p:txBody>
      </p:sp>
      <p:pic>
        <p:nvPicPr>
          <p:cNvPr id="5122" name="Picture 2" descr="Process Control Bl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792" y="1690688"/>
            <a:ext cx="10844783" cy="4829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7611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444090" y="-867375"/>
            <a:ext cx="15080180" cy="8592749"/>
          </a:xfrm>
          <a:prstGeom prst="rect">
            <a:avLst/>
          </a:prstGeom>
        </p:spPr>
      </p:pic>
    </p:spTree>
    <p:extLst>
      <p:ext uri="{BB962C8B-B14F-4D97-AF65-F5344CB8AC3E}">
        <p14:creationId xmlns:p14="http://schemas.microsoft.com/office/powerpoint/2010/main" val="9663888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Process in OS</a:t>
            </a:r>
            <a:endParaRPr lang="en-IN" dirty="0"/>
          </a:p>
        </p:txBody>
      </p:sp>
      <p:sp>
        <p:nvSpPr>
          <p:cNvPr id="3" name="Content Placeholder 2"/>
          <p:cNvSpPr>
            <a:spLocks noGrp="1"/>
          </p:cNvSpPr>
          <p:nvPr>
            <p:ph idx="1"/>
          </p:nvPr>
        </p:nvSpPr>
        <p:spPr/>
        <p:txBody>
          <a:bodyPr>
            <a:normAutofit fontScale="77500" lnSpcReduction="20000"/>
          </a:bodyPr>
          <a:lstStyle/>
          <a:p>
            <a:r>
              <a:rPr lang="en-US" b="1" dirty="0"/>
              <a:t>Process state: </a:t>
            </a:r>
            <a:r>
              <a:rPr lang="en-US" dirty="0"/>
              <a:t>A process can be new, ready, running, waiting, etc.</a:t>
            </a:r>
          </a:p>
          <a:p>
            <a:r>
              <a:rPr lang="en-US" b="1" dirty="0"/>
              <a:t>Program counter: </a:t>
            </a:r>
            <a:r>
              <a:rPr lang="en-US" dirty="0"/>
              <a:t>The program counter lets you know the address of the next instruction, which should be executed for that process.</a:t>
            </a:r>
          </a:p>
          <a:p>
            <a:r>
              <a:rPr lang="en-US" b="1" dirty="0"/>
              <a:t>CPU registers: </a:t>
            </a:r>
            <a:r>
              <a:rPr lang="en-US" dirty="0"/>
              <a:t>This component includes accumulators, index and general-purpose registers, and information of condition code.</a:t>
            </a:r>
          </a:p>
          <a:p>
            <a:r>
              <a:rPr lang="en-US" b="1" dirty="0"/>
              <a:t>CPU scheduling information: </a:t>
            </a:r>
            <a:r>
              <a:rPr lang="en-US" dirty="0"/>
              <a:t>This component includes a process priority, pointers for scheduling queues, and various other scheduling parameters.</a:t>
            </a:r>
          </a:p>
          <a:p>
            <a:r>
              <a:rPr lang="en-US" b="1" dirty="0"/>
              <a:t>Accounting and business information: </a:t>
            </a:r>
            <a:r>
              <a:rPr lang="en-US" dirty="0"/>
              <a:t>It includes the amount of CPU and time utilities like real time used, job or process numbers, etc.</a:t>
            </a:r>
          </a:p>
          <a:p>
            <a:r>
              <a:rPr lang="en-US" b="1" dirty="0"/>
              <a:t>Memory-management information: </a:t>
            </a:r>
            <a:r>
              <a:rPr lang="en-US" dirty="0"/>
              <a:t>This information includes the value of the base and limit registers, the page, or segment tables. This depends on the memory system, which is used by the operating system.</a:t>
            </a:r>
          </a:p>
          <a:p>
            <a:r>
              <a:rPr lang="en-US" b="1" dirty="0"/>
              <a:t>I/O status information: </a:t>
            </a:r>
            <a:r>
              <a:rPr lang="en-US" dirty="0"/>
              <a:t>This block includes a list of open files, the list of I/O devices that are allocated to the process, etc.</a:t>
            </a:r>
          </a:p>
        </p:txBody>
      </p:sp>
    </p:spTree>
    <p:extLst>
      <p:ext uri="{BB962C8B-B14F-4D97-AF65-F5344CB8AC3E}">
        <p14:creationId xmlns:p14="http://schemas.microsoft.com/office/powerpoint/2010/main" val="25618341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17371"/>
          </a:xfrm>
        </p:spPr>
        <p:txBody>
          <a:bodyPr/>
          <a:lstStyle/>
          <a:p>
            <a:r>
              <a:rPr lang="en-IN" b="1" dirty="0" smtClean="0">
                <a:solidFill>
                  <a:srgbClr val="FF0000"/>
                </a:solidFill>
              </a:rPr>
              <a:t>Process in OS </a:t>
            </a:r>
            <a:endParaRPr lang="en-IN" b="1" dirty="0">
              <a:solidFill>
                <a:srgbClr val="FF0000"/>
              </a:solidFill>
            </a:endParaRPr>
          </a:p>
        </p:txBody>
      </p:sp>
      <p:sp>
        <p:nvSpPr>
          <p:cNvPr id="3" name="Content Placeholder 2"/>
          <p:cNvSpPr>
            <a:spLocks noGrp="1"/>
          </p:cNvSpPr>
          <p:nvPr>
            <p:ph idx="1"/>
          </p:nvPr>
        </p:nvSpPr>
        <p:spPr/>
        <p:txBody>
          <a:bodyPr>
            <a:normAutofit fontScale="92500" lnSpcReduction="20000"/>
          </a:bodyPr>
          <a:lstStyle/>
          <a:p>
            <a:r>
              <a:rPr lang="en-US" b="1" dirty="0"/>
              <a:t>Summary</a:t>
            </a:r>
          </a:p>
          <a:p>
            <a:r>
              <a:rPr lang="en-US" dirty="0"/>
              <a:t>A process is defined as the execution of a program that performs the actions specified in that program.</a:t>
            </a:r>
          </a:p>
          <a:p>
            <a:r>
              <a:rPr lang="en-US" dirty="0"/>
              <a:t>Process management involves various tasks like creation, scheduling, termination of processes, and a dead lock.</a:t>
            </a:r>
          </a:p>
          <a:p>
            <a:r>
              <a:rPr lang="en-US" dirty="0"/>
              <a:t>The important elements of Process architecture are 1)Stack 2) Heap 3) Data, and 4) Text</a:t>
            </a:r>
          </a:p>
          <a:p>
            <a:r>
              <a:rPr lang="en-US" dirty="0"/>
              <a:t>The PCB is a full form of Process Control Block. It is a data structure that is maintained by the Operating System for every process</a:t>
            </a:r>
          </a:p>
          <a:p>
            <a:r>
              <a:rPr lang="en-US" dirty="0"/>
              <a:t>A process state is a condition of the process at a specific instant of time.</a:t>
            </a:r>
          </a:p>
          <a:p>
            <a:r>
              <a:rPr lang="en-US" dirty="0"/>
              <a:t>Every process is represented in the operating system by a process control block, which is also called a task control block.</a:t>
            </a:r>
          </a:p>
        </p:txBody>
      </p:sp>
    </p:spTree>
    <p:extLst>
      <p:ext uri="{BB962C8B-B14F-4D97-AF65-F5344CB8AC3E}">
        <p14:creationId xmlns:p14="http://schemas.microsoft.com/office/powerpoint/2010/main" val="34853814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What is a race condition?</a:t>
            </a:r>
            <a:endParaRPr lang="en-US" b="1" dirty="0">
              <a:solidFill>
                <a:srgbClr val="FF0000"/>
              </a:solidFill>
            </a:endParaRPr>
          </a:p>
        </p:txBody>
      </p:sp>
      <p:sp>
        <p:nvSpPr>
          <p:cNvPr id="3" name="Content Placeholder 2"/>
          <p:cNvSpPr>
            <a:spLocks noGrp="1"/>
          </p:cNvSpPr>
          <p:nvPr>
            <p:ph idx="1"/>
          </p:nvPr>
        </p:nvSpPr>
        <p:spPr/>
        <p:txBody>
          <a:bodyPr/>
          <a:lstStyle/>
          <a:p>
            <a:r>
              <a:rPr lang="en-US" dirty="0" smtClean="0"/>
              <a:t>A </a:t>
            </a:r>
            <a:r>
              <a:rPr lang="en-US" dirty="0"/>
              <a:t>race condition is an undesirable situation that occurs when a device or system attempts to perform two or more operations at the same time, but because of the nature of the device or system, the operations must be done in the proper sequence to be done correctly</a:t>
            </a:r>
            <a:r>
              <a:rPr lang="en-US" dirty="0" smtClean="0"/>
              <a:t>.</a:t>
            </a:r>
          </a:p>
          <a:p>
            <a:endParaRPr lang="en-US" dirty="0" smtClean="0"/>
          </a:p>
          <a:p>
            <a:r>
              <a:rPr lang="en-US" dirty="0"/>
              <a:t>Race conditions are considered a common issue for multithreaded applications.</a:t>
            </a:r>
          </a:p>
        </p:txBody>
      </p:sp>
    </p:spTree>
    <p:extLst>
      <p:ext uri="{BB962C8B-B14F-4D97-AF65-F5344CB8AC3E}">
        <p14:creationId xmlns:p14="http://schemas.microsoft.com/office/powerpoint/2010/main" val="37391832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1378213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625090" y="-514901"/>
            <a:ext cx="15442180" cy="7887801"/>
          </a:xfrm>
          <a:prstGeom prst="rect">
            <a:avLst/>
          </a:prstGeom>
        </p:spPr>
      </p:pic>
    </p:spTree>
    <p:extLst>
      <p:ext uri="{BB962C8B-B14F-4D97-AF65-F5344CB8AC3E}">
        <p14:creationId xmlns:p14="http://schemas.microsoft.com/office/powerpoint/2010/main" val="518219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658432" y="118600"/>
            <a:ext cx="15508864" cy="6620799"/>
          </a:xfrm>
          <a:prstGeom prst="rect">
            <a:avLst/>
          </a:prstGeom>
        </p:spPr>
      </p:pic>
    </p:spTree>
    <p:extLst>
      <p:ext uri="{BB962C8B-B14F-4D97-AF65-F5344CB8AC3E}">
        <p14:creationId xmlns:p14="http://schemas.microsoft.com/office/powerpoint/2010/main" val="20408059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385</TotalTime>
  <Words>596</Words>
  <Application>Microsoft Office PowerPoint</Application>
  <PresentationFormat>Widescreen</PresentationFormat>
  <Paragraphs>60</Paragraphs>
  <Slides>73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73</vt:i4>
      </vt:variant>
    </vt:vector>
  </HeadingPairs>
  <TitlesOfParts>
    <vt:vector size="79" baseType="lpstr">
      <vt:lpstr>Arial</vt:lpstr>
      <vt:lpstr>Calibri</vt:lpstr>
      <vt:lpstr>Calibri Light</vt:lpstr>
      <vt:lpstr>Roboto</vt:lpstr>
      <vt:lpstr>Times New Roman</vt:lpstr>
      <vt:lpstr>Office Theme</vt:lpstr>
      <vt:lpstr>Operating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Operating System Structure </vt:lpstr>
      <vt:lpstr>PowerPoint Presentation</vt:lpstr>
      <vt:lpstr>PowerPoint Presentation</vt:lpstr>
      <vt:lpstr>PowerPoint Presentation</vt:lpstr>
      <vt:lpstr>PowerPoint Presentation</vt:lpstr>
      <vt:lpstr>              Operating System Services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System Programs </vt:lpstr>
      <vt:lpstr>                          MCQ :</vt:lpstr>
      <vt:lpstr>MCQ</vt:lpstr>
      <vt:lpstr>PowerPoint Presentation</vt:lpstr>
      <vt:lpstr>PowerPoint Presentation</vt:lpstr>
      <vt:lpstr>                    Process and Threads </vt:lpstr>
      <vt:lpstr>Program and Process difference</vt:lpstr>
      <vt:lpstr>Program and Process difference</vt:lpstr>
      <vt:lpstr>PowerPoint Presentation</vt:lpstr>
      <vt:lpstr>PowerPoint Presentation</vt:lpstr>
      <vt:lpstr>PowerPoint Presentation</vt:lpstr>
      <vt:lpstr>PowerPoint Presentation</vt:lpstr>
      <vt:lpstr>PowerPoint Presentation</vt:lpstr>
      <vt:lpstr>PowerPoint Presentation</vt:lpstr>
      <vt:lpstr>Process Control Block (PCB)</vt:lpstr>
      <vt:lpstr>PCB</vt:lpstr>
      <vt:lpstr>Process in OS</vt:lpstr>
      <vt:lpstr>Process in OS </vt:lpstr>
      <vt:lpstr>What is a race condition?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Operating System</dc:title>
  <dc:creator>Microsoft account</dc:creator>
  <cp:lastModifiedBy>Microsoft account</cp:lastModifiedBy>
  <cp:revision>75</cp:revision>
  <dcterms:created xsi:type="dcterms:W3CDTF">2024-09-10T08:37:02Z</dcterms:created>
  <dcterms:modified xsi:type="dcterms:W3CDTF">2024-09-13T12:49:49Z</dcterms:modified>
</cp:coreProperties>
</file>